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60" r:id="rId2"/>
  </p:sldIdLst>
  <p:sldSz cx="30275213" cy="428117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1pPr>
    <a:lvl2pPr marL="455613" indent="1588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2pPr>
    <a:lvl3pPr marL="912813" indent="1588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3pPr>
    <a:lvl4pPr marL="1370013" indent="1588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4pPr>
    <a:lvl5pPr marL="1825625" indent="3175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600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600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600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600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23"/>
    <p:restoredTop sz="94726"/>
  </p:normalViewPr>
  <p:slideViewPr>
    <p:cSldViewPr>
      <p:cViewPr varScale="1">
        <p:scale>
          <a:sx n="19" d="100"/>
          <a:sy n="19" d="100"/>
        </p:scale>
        <p:origin x="3736" y="328"/>
      </p:cViewPr>
      <p:guideLst>
        <p:guide orient="horz" pos="13484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C8D98-453C-72B1-438E-6EB46D68DD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75BDC-872E-11AD-B904-4BCC68E52A4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fld id="{21E2E70A-26B6-0C41-B2D7-5575CEE621A8}" type="datetimeFigureOut">
              <a:rPr lang="en-US"/>
              <a:pPr>
                <a:defRPr/>
              </a:pPr>
              <a:t>1/17/24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012894-92B6-1F2A-AC96-A52DFEFA19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348956-A182-AC63-803B-66CEA176D3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B42402B-DF80-6C45-A1B3-72553C5381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4E2E6E-59CA-AC9B-2F1F-2AAEAD1F24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A0428A-A24E-FC5A-4E0B-44BFC814121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fld id="{9C8C4633-59A3-F540-A322-910251F71B06}" type="datetimeFigureOut">
              <a:rPr lang="en-US"/>
              <a:pPr>
                <a:defRPr/>
              </a:pPr>
              <a:t>1/17/24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A4F110A-F1AE-61B8-C4D3-7D6237E9A4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82AA1C0-FBC4-9444-86B0-CCBD402CDA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ABA2D-DBCB-0972-0853-058B9034EE5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68DCF-D531-6E2F-C65F-F71613E719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BDAA97CA-EF04-764B-8FDE-9E22BB0814C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4402" y="7006455"/>
            <a:ext cx="22706410" cy="14904814"/>
          </a:xfrm>
        </p:spPr>
        <p:txBody>
          <a:bodyPr anchor="b"/>
          <a:lstStyle>
            <a:lvl1pPr algn="ctr">
              <a:defRPr sz="148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6056"/>
            <a:ext cx="22706410" cy="10336248"/>
          </a:xfrm>
        </p:spPr>
        <p:txBody>
          <a:bodyPr/>
          <a:lstStyle>
            <a:lvl1pPr marL="0" indent="0" algn="ctr">
              <a:buNone/>
              <a:defRPr sz="5960"/>
            </a:lvl1pPr>
            <a:lvl2pPr marL="1135319" indent="0" algn="ctr">
              <a:buNone/>
              <a:defRPr sz="4966"/>
            </a:lvl2pPr>
            <a:lvl3pPr marL="2270638" indent="0" algn="ctr">
              <a:buNone/>
              <a:defRPr sz="4470"/>
            </a:lvl3pPr>
            <a:lvl4pPr marL="3405957" indent="0" algn="ctr">
              <a:buNone/>
              <a:defRPr sz="3973"/>
            </a:lvl4pPr>
            <a:lvl5pPr marL="4541276" indent="0" algn="ctr">
              <a:buNone/>
              <a:defRPr sz="3973"/>
            </a:lvl5pPr>
            <a:lvl6pPr marL="5676595" indent="0" algn="ctr">
              <a:buNone/>
              <a:defRPr sz="3973"/>
            </a:lvl6pPr>
            <a:lvl7pPr marL="6811914" indent="0" algn="ctr">
              <a:buNone/>
              <a:defRPr sz="3973"/>
            </a:lvl7pPr>
            <a:lvl8pPr marL="7947233" indent="0" algn="ctr">
              <a:buNone/>
              <a:defRPr sz="3973"/>
            </a:lvl8pPr>
            <a:lvl9pPr marL="9082552" indent="0" algn="ctr">
              <a:buNone/>
              <a:defRPr sz="397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39BF0-EBEE-ABFC-70E3-4F84E1D90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4075D-39E4-5270-E902-B9020D6ED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49C94-FD2E-41B9-7747-E059BF8AD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6811BE-A01E-DC46-90A1-DE86129248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450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C7CFB-36E1-FA0B-275F-67B5402E5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CF09E-7706-2F69-0B8E-A49A7B587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86B08-0209-08AC-4962-AD6FC8165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A637F2-F769-3449-AE5D-39032C3C88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5052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699" y="2279327"/>
            <a:ext cx="6528093" cy="362809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1" y="2279327"/>
            <a:ext cx="19205838" cy="362809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8998E-B8D6-50A5-918D-9FB475785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C88BA-83AE-57FA-63A0-A3A65D7C3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F171A-CE2F-6252-948D-ADF009601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653443-EEA9-A542-AFE2-DA135A964DB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4813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059C1-677A-3F48-41CF-97411EECD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155DC-F83E-CDC2-8BC5-B7FCA1E72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6F3C8-CA12-22EE-1986-916D14D73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4E8A4E-B9B7-0442-8494-BDB00A72221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918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3" y="10673201"/>
            <a:ext cx="26112371" cy="17808475"/>
          </a:xfrm>
        </p:spPr>
        <p:txBody>
          <a:bodyPr anchor="b"/>
          <a:lstStyle>
            <a:lvl1pPr>
              <a:defRPr sz="148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3" y="28650151"/>
            <a:ext cx="26112371" cy="9365056"/>
          </a:xfrm>
        </p:spPr>
        <p:txBody>
          <a:bodyPr/>
          <a:lstStyle>
            <a:lvl1pPr marL="0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1pPr>
            <a:lvl2pPr marL="1135319" indent="0">
              <a:buNone/>
              <a:defRPr sz="4966">
                <a:solidFill>
                  <a:schemeClr val="tx1">
                    <a:tint val="75000"/>
                  </a:schemeClr>
                </a:solidFill>
              </a:defRPr>
            </a:lvl2pPr>
            <a:lvl3pPr marL="2270638" indent="0">
              <a:buNone/>
              <a:defRPr sz="4470">
                <a:solidFill>
                  <a:schemeClr val="tx1">
                    <a:tint val="75000"/>
                  </a:schemeClr>
                </a:solidFill>
              </a:defRPr>
            </a:lvl3pPr>
            <a:lvl4pPr marL="3405957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4pPr>
            <a:lvl5pPr marL="4541276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5pPr>
            <a:lvl6pPr marL="5676595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6pPr>
            <a:lvl7pPr marL="6811914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7pPr>
            <a:lvl8pPr marL="7947233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8pPr>
            <a:lvl9pPr marL="9082552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676C1-7203-5ADC-8E4C-B54D62F3C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689A9-4DF4-559E-EA85-91307ECEB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487FB-C64A-709A-C2E8-A6B8E526A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38A1AE-C640-CB47-8BE9-E97CBC681E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6241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6633"/>
            <a:ext cx="12866966" cy="27163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6633"/>
            <a:ext cx="12866966" cy="27163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907CD34-6617-2E5B-1D88-309F360B7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861F671-01DB-DF4C-E36C-36C704736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A7D38D7-B578-FAA9-B3A8-8DB1407C9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B57E5E-409F-E24F-9E20-70E61C00306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7311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9330"/>
            <a:ext cx="26112371" cy="82749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5" y="10494816"/>
            <a:ext cx="12807833" cy="5143347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5" y="15638163"/>
            <a:ext cx="12807833" cy="23001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7" y="10494816"/>
            <a:ext cx="12870909" cy="5143347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7" y="15638163"/>
            <a:ext cx="12870909" cy="23001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6420106-D4FB-9AAB-D517-943B66CFC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480E9FE-17A3-5AED-D526-C9D2BE9CF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A990064-0867-01E2-62B5-304149742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75CA16-6066-D149-BF91-43CAF26E8D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518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4BA849D-3FEA-35E3-47C6-9A213FB94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1215258-DA32-387F-E7E1-F56290D33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BD697E9-056D-7BE8-D55D-9FD2EA9A9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E212D5-B08A-8B4C-95E9-CFC0C02BD8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91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1A7EFCE4-B4B9-D939-2914-00F4AB6EA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DE3CEFA-5182-A178-ED89-B07C73C4E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14FB4A4-56B4-50AA-2724-315A480AB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C6ABC-5CB4-3440-B41E-B8678BA5A8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9141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6" y="2854113"/>
            <a:ext cx="9764543" cy="9989397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4095"/>
            <a:ext cx="15326827" cy="30424055"/>
          </a:xfrm>
        </p:spPr>
        <p:txBody>
          <a:bodyPr/>
          <a:lstStyle>
            <a:lvl1pPr>
              <a:defRPr sz="7946"/>
            </a:lvl1pPr>
            <a:lvl2pPr>
              <a:defRPr sz="6953"/>
            </a:lvl2pPr>
            <a:lvl3pPr>
              <a:defRPr sz="5960"/>
            </a:lvl3pPr>
            <a:lvl4pPr>
              <a:defRPr sz="4966"/>
            </a:lvl4pPr>
            <a:lvl5pPr>
              <a:defRPr sz="4966"/>
            </a:lvl5pPr>
            <a:lvl6pPr>
              <a:defRPr sz="4966"/>
            </a:lvl6pPr>
            <a:lvl7pPr>
              <a:defRPr sz="4966"/>
            </a:lvl7pPr>
            <a:lvl8pPr>
              <a:defRPr sz="4966"/>
            </a:lvl8pPr>
            <a:lvl9pPr>
              <a:defRPr sz="49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6" y="12843510"/>
            <a:ext cx="9764543" cy="23794191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75A1C41-F138-96B7-D314-44E730B3B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738BC8A-90CD-B642-E3C7-F12933CCB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57DB8-50F5-7DD4-9EAD-225867D1D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A04077-786B-EC45-9650-0FCE074809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240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6" y="2854113"/>
            <a:ext cx="9764543" cy="9989397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870909" y="6164095"/>
            <a:ext cx="15326827" cy="30424055"/>
          </a:xfrm>
        </p:spPr>
        <p:txBody>
          <a:bodyPr rtlCol="0">
            <a:normAutofit/>
          </a:bodyPr>
          <a:lstStyle>
            <a:lvl1pPr marL="0" indent="0">
              <a:buNone/>
              <a:defRPr sz="7946"/>
            </a:lvl1pPr>
            <a:lvl2pPr marL="1135319" indent="0">
              <a:buNone/>
              <a:defRPr sz="6953"/>
            </a:lvl2pPr>
            <a:lvl3pPr marL="2270638" indent="0">
              <a:buNone/>
              <a:defRPr sz="5960"/>
            </a:lvl3pPr>
            <a:lvl4pPr marL="3405957" indent="0">
              <a:buNone/>
              <a:defRPr sz="4966"/>
            </a:lvl4pPr>
            <a:lvl5pPr marL="4541276" indent="0">
              <a:buNone/>
              <a:defRPr sz="4966"/>
            </a:lvl5pPr>
            <a:lvl6pPr marL="5676595" indent="0">
              <a:buNone/>
              <a:defRPr sz="4966"/>
            </a:lvl6pPr>
            <a:lvl7pPr marL="6811914" indent="0">
              <a:buNone/>
              <a:defRPr sz="4966"/>
            </a:lvl7pPr>
            <a:lvl8pPr marL="7947233" indent="0">
              <a:buNone/>
              <a:defRPr sz="4966"/>
            </a:lvl8pPr>
            <a:lvl9pPr marL="9082552" indent="0">
              <a:buNone/>
              <a:defRPr sz="4966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6" y="12843510"/>
            <a:ext cx="9764543" cy="23794191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EA8BDD2-F42A-8E7A-A33D-E52440347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1DB9D24-D501-7358-DCA6-F01DFE1B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815D381-7C91-A1E6-9249-1D82E7CA6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F4BB6E-ADE3-6246-B525-42461843EFA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1404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3C98BA8-864C-31B9-7A8B-B6F0FAC8779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081213" y="2279650"/>
            <a:ext cx="26112787" cy="827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D635ED75-6B35-8E01-9EDF-0A91B9DA4E5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081213" y="11396663"/>
            <a:ext cx="26112787" cy="2716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72A15-A9EC-1EF8-6104-4AE7971B74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81213" y="39679563"/>
            <a:ext cx="6811962" cy="22796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900">
                <a:solidFill>
                  <a:srgbClr val="898989"/>
                </a:solidFill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81038-EA70-4C53-2804-88E93A1AB2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28238" y="39679563"/>
            <a:ext cx="10218737" cy="22796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2900">
                <a:solidFill>
                  <a:srgbClr val="898989"/>
                </a:solidFill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2C7B7-75A1-734F-6225-ED8845E96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382038" y="39679563"/>
            <a:ext cx="6811962" cy="22796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29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0AC94F7C-8E6A-8640-8670-39E5E7E3D4E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2701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09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22701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0900">
          <a:solidFill>
            <a:schemeClr val="tx1"/>
          </a:solidFill>
          <a:latin typeface="Calibri Light" pitchFamily="34" charset="0"/>
        </a:defRPr>
      </a:lvl2pPr>
      <a:lvl3pPr algn="l" defTabSz="22701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0900">
          <a:solidFill>
            <a:schemeClr val="tx1"/>
          </a:solidFill>
          <a:latin typeface="Calibri Light" pitchFamily="34" charset="0"/>
        </a:defRPr>
      </a:lvl3pPr>
      <a:lvl4pPr algn="l" defTabSz="22701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0900">
          <a:solidFill>
            <a:schemeClr val="tx1"/>
          </a:solidFill>
          <a:latin typeface="Calibri Light" pitchFamily="34" charset="0"/>
        </a:defRPr>
      </a:lvl4pPr>
      <a:lvl5pPr algn="l" defTabSz="2270125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0900">
          <a:solidFill>
            <a:schemeClr val="tx1"/>
          </a:solidFill>
          <a:latin typeface="Calibri Light" pitchFamily="34" charset="0"/>
        </a:defRPr>
      </a:lvl5pPr>
      <a:lvl6pPr marL="457200" algn="l" defTabSz="2270125" rtl="0" fontAlgn="base">
        <a:lnSpc>
          <a:spcPct val="90000"/>
        </a:lnSpc>
        <a:spcBef>
          <a:spcPct val="0"/>
        </a:spcBef>
        <a:spcAft>
          <a:spcPct val="0"/>
        </a:spcAft>
        <a:defRPr sz="10900">
          <a:solidFill>
            <a:schemeClr val="tx1"/>
          </a:solidFill>
          <a:latin typeface="Calibri Light" pitchFamily="34" charset="0"/>
        </a:defRPr>
      </a:lvl6pPr>
      <a:lvl7pPr marL="914400" algn="l" defTabSz="2270125" rtl="0" fontAlgn="base">
        <a:lnSpc>
          <a:spcPct val="90000"/>
        </a:lnSpc>
        <a:spcBef>
          <a:spcPct val="0"/>
        </a:spcBef>
        <a:spcAft>
          <a:spcPct val="0"/>
        </a:spcAft>
        <a:defRPr sz="10900">
          <a:solidFill>
            <a:schemeClr val="tx1"/>
          </a:solidFill>
          <a:latin typeface="Calibri Light" pitchFamily="34" charset="0"/>
        </a:defRPr>
      </a:lvl7pPr>
      <a:lvl8pPr marL="1371600" algn="l" defTabSz="2270125" rtl="0" fontAlgn="base">
        <a:lnSpc>
          <a:spcPct val="90000"/>
        </a:lnSpc>
        <a:spcBef>
          <a:spcPct val="0"/>
        </a:spcBef>
        <a:spcAft>
          <a:spcPct val="0"/>
        </a:spcAft>
        <a:defRPr sz="10900">
          <a:solidFill>
            <a:schemeClr val="tx1"/>
          </a:solidFill>
          <a:latin typeface="Calibri Light" pitchFamily="34" charset="0"/>
        </a:defRPr>
      </a:lvl8pPr>
      <a:lvl9pPr marL="1828800" algn="l" defTabSz="2270125" rtl="0" fontAlgn="base">
        <a:lnSpc>
          <a:spcPct val="90000"/>
        </a:lnSpc>
        <a:spcBef>
          <a:spcPct val="0"/>
        </a:spcBef>
        <a:spcAft>
          <a:spcPct val="0"/>
        </a:spcAft>
        <a:defRPr sz="10900">
          <a:solidFill>
            <a:schemeClr val="tx1"/>
          </a:solidFill>
          <a:latin typeface="Calibri Light" pitchFamily="34" charset="0"/>
        </a:defRPr>
      </a:lvl9pPr>
    </p:titleStyle>
    <p:bodyStyle>
      <a:lvl1pPr marL="566738" indent="-566738" algn="l" defTabSz="2270125" rtl="0" eaLnBrk="0" fontAlgn="base" hangingPunct="0">
        <a:lnSpc>
          <a:spcPct val="90000"/>
        </a:lnSpc>
        <a:spcBef>
          <a:spcPts val="2488"/>
        </a:spcBef>
        <a:spcAft>
          <a:spcPct val="0"/>
        </a:spcAft>
        <a:buFont typeface="Arial" panose="020B0604020202020204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1pPr>
      <a:lvl2pPr marL="1701800" indent="-566738" algn="l" defTabSz="2270125" rtl="0" eaLnBrk="0" fontAlgn="base" hangingPunct="0">
        <a:lnSpc>
          <a:spcPct val="90000"/>
        </a:lnSpc>
        <a:spcBef>
          <a:spcPts val="1238"/>
        </a:spcBef>
        <a:spcAft>
          <a:spcPct val="0"/>
        </a:spcAft>
        <a:buFont typeface="Arial" panose="020B0604020202020204" pitchFamily="34" charset="0"/>
        <a:buChar char="•"/>
        <a:defRPr sz="5900" kern="1200">
          <a:solidFill>
            <a:schemeClr val="tx1"/>
          </a:solidFill>
          <a:latin typeface="+mn-lt"/>
          <a:ea typeface="+mn-ea"/>
          <a:cs typeface="+mn-cs"/>
        </a:defRPr>
      </a:lvl2pPr>
      <a:lvl3pPr marL="2836863" indent="-566738" algn="l" defTabSz="2270125" rtl="0" eaLnBrk="0" fontAlgn="base" hangingPunct="0">
        <a:lnSpc>
          <a:spcPct val="90000"/>
        </a:lnSpc>
        <a:spcBef>
          <a:spcPts val="1238"/>
        </a:spcBef>
        <a:spcAft>
          <a:spcPct val="0"/>
        </a:spcAft>
        <a:buFont typeface="Arial" panose="020B0604020202020204" pitchFamily="34" charset="0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3pPr>
      <a:lvl4pPr marL="3973513" indent="-566738" algn="l" defTabSz="2270125" rtl="0" eaLnBrk="0" fontAlgn="base" hangingPunct="0">
        <a:lnSpc>
          <a:spcPct val="90000"/>
        </a:lnSpc>
        <a:spcBef>
          <a:spcPts val="1238"/>
        </a:spcBef>
        <a:spcAft>
          <a:spcPct val="0"/>
        </a:spcAft>
        <a:buFont typeface="Arial" panose="020B0604020202020204" pitchFamily="34" charset="0"/>
        <a:buChar char="•"/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5108575" indent="-566738" algn="l" defTabSz="2270125" rtl="0" eaLnBrk="0" fontAlgn="base" hangingPunct="0">
        <a:lnSpc>
          <a:spcPct val="90000"/>
        </a:lnSpc>
        <a:spcBef>
          <a:spcPts val="1238"/>
        </a:spcBef>
        <a:spcAft>
          <a:spcPct val="0"/>
        </a:spcAft>
        <a:buFont typeface="Arial" panose="020B0604020202020204" pitchFamily="34" charset="0"/>
        <a:buChar char="•"/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6244255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7379574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8514893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650212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1pPr>
      <a:lvl2pPr marL="1135319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2pPr>
      <a:lvl3pPr marL="2270638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3pPr>
      <a:lvl4pPr marL="3405957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4541276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5676595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6811914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7947233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082552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jpg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svg"/><Relationship Id="rId9" Type="http://schemas.openxmlformats.org/officeDocument/2006/relationships/image" Target="../media/image8.jpg"/><Relationship Id="rId1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oard with sticky notes on it&#10;&#10;Description automatically generated">
            <a:extLst>
              <a:ext uri="{FF2B5EF4-FFF2-40B4-BE49-F238E27FC236}">
                <a16:creationId xmlns:a16="http://schemas.microsoft.com/office/drawing/2014/main" id="{CEAB26C3-1D96-9323-BCCC-C6D7630D8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39" b="8308"/>
          <a:stretch/>
        </p:blipFill>
        <p:spPr>
          <a:xfrm>
            <a:off x="371530" y="8994330"/>
            <a:ext cx="11017224" cy="1240587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30D4455B-4124-73C4-2467-70D771D1B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083586" y="7930985"/>
            <a:ext cx="13191627" cy="149401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417CDA-E3EF-DDE8-460B-01AF6E0ED859}"/>
              </a:ext>
            </a:extLst>
          </p:cNvPr>
          <p:cNvSpPr txBox="1"/>
          <p:nvPr/>
        </p:nvSpPr>
        <p:spPr>
          <a:xfrm>
            <a:off x="880023" y="5773491"/>
            <a:ext cx="70726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Remember this from Connectome?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6EBA6C11-B917-22AC-1C07-F3BA7A5F905C}"/>
              </a:ext>
            </a:extLst>
          </p:cNvPr>
          <p:cNvSpPr/>
          <p:nvPr/>
        </p:nvSpPr>
        <p:spPr>
          <a:xfrm rot="5400000">
            <a:off x="7989146" y="6265072"/>
            <a:ext cx="1982982" cy="2087661"/>
          </a:xfrm>
          <a:prstGeom prst="ben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F98344-D820-FD30-9BF1-DF32CD48E2E3}"/>
              </a:ext>
            </a:extLst>
          </p:cNvPr>
          <p:cNvSpPr txBox="1"/>
          <p:nvPr/>
        </p:nvSpPr>
        <p:spPr>
          <a:xfrm>
            <a:off x="11753230" y="11720966"/>
            <a:ext cx="59170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evolved into this: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039AE471-46BA-7C47-3A0D-AC05ED04F683}"/>
              </a:ext>
            </a:extLst>
          </p:cNvPr>
          <p:cNvSpPr/>
          <p:nvPr/>
        </p:nvSpPr>
        <p:spPr>
          <a:xfrm>
            <a:off x="13019633" y="13089118"/>
            <a:ext cx="3096344" cy="1735864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BEC310-5917-CE22-B934-656E8B0B9FDC}"/>
              </a:ext>
            </a:extLst>
          </p:cNvPr>
          <p:cNvSpPr txBox="1"/>
          <p:nvPr/>
        </p:nvSpPr>
        <p:spPr>
          <a:xfrm>
            <a:off x="563116" y="28347576"/>
            <a:ext cx="16509903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got a sense of what the informatics committee is familiar with and what they aren’t, a big thanks to all those who came and said hi!</a:t>
            </a:r>
          </a:p>
          <a:p>
            <a:pPr algn="ctr"/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we want to learn more about our community 🙏</a:t>
            </a:r>
          </a:p>
          <a:p>
            <a:pPr algn="ctr"/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fill out our </a:t>
            </a:r>
            <a:r>
              <a:rPr lang="en-GB" sz="5400" b="1" u="sng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survey</a:t>
            </a:r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but following the QR code </a:t>
            </a:r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😀</a:t>
            </a:r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(❤️ to those who already filled it in</a:t>
            </a:r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</a:t>
            </a:r>
          </a:p>
          <a:p>
            <a:pPr algn="ctr"/>
            <a:endParaRPr lang="en-GB" sz="5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algn="ctr"/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The next big event is the </a:t>
            </a:r>
            <a:r>
              <a:rPr lang="en-GB" sz="5400" b="1" u="sng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Hackathon</a:t>
            </a:r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, so any ideas for that are also very welcome!</a:t>
            </a:r>
          </a:p>
          <a:p>
            <a:pPr algn="ctr"/>
            <a:endParaRPr lang="en-GB" sz="5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algn="ctr"/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There are also handy links to the </a:t>
            </a:r>
            <a:r>
              <a:rPr lang="en-GB" sz="5400" b="1" u="sng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agenda</a:t>
            </a:r>
            <a:r>
              <a:rPr lang="en-GB" sz="5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and such on the other side of that QR code😁</a:t>
            </a:r>
            <a:endParaRPr lang="en-GB" sz="5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E0CC4BA5-F83E-AB92-F4A8-E60826FC68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093498" y="27229570"/>
            <a:ext cx="12598122" cy="12598122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A3C9C654-66B6-EDC5-E768-67A9B578DF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938"/>
            <a:ext cx="30275213" cy="5183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1">
            <a:extLst>
              <a:ext uri="{FF2B5EF4-FFF2-40B4-BE49-F238E27FC236}">
                <a16:creationId xmlns:a16="http://schemas.microsoft.com/office/drawing/2014/main" id="{8C1B09C1-0777-666C-6F34-C3D0582B152A}"/>
              </a:ext>
            </a:extLst>
          </p:cNvPr>
          <p:cNvGrpSpPr>
            <a:grpSpLocks/>
          </p:cNvGrpSpPr>
          <p:nvPr/>
        </p:nvGrpSpPr>
        <p:grpSpPr bwMode="auto">
          <a:xfrm>
            <a:off x="0" y="40409813"/>
            <a:ext cx="30275213" cy="2411412"/>
            <a:chOff x="0" y="40409813"/>
            <a:chExt cx="30275213" cy="2411412"/>
          </a:xfrm>
        </p:grpSpPr>
        <p:pic>
          <p:nvPicPr>
            <p:cNvPr id="6" name="Picture 28">
              <a:extLst>
                <a:ext uri="{FF2B5EF4-FFF2-40B4-BE49-F238E27FC236}">
                  <a16:creationId xmlns:a16="http://schemas.microsoft.com/office/drawing/2014/main" id="{A77D7FB6-B524-8033-C41B-96E3FA0D51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40409813"/>
              <a:ext cx="30275213" cy="2411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8">
              <a:extLst>
                <a:ext uri="{FF2B5EF4-FFF2-40B4-BE49-F238E27FC236}">
                  <a16:creationId xmlns:a16="http://schemas.microsoft.com/office/drawing/2014/main" id="{6F88F025-8F36-8E6A-2E09-2294511E69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/>
            <a:srcRect/>
            <a:stretch/>
          </p:blipFill>
          <p:spPr bwMode="auto">
            <a:xfrm>
              <a:off x="20912242" y="40669897"/>
              <a:ext cx="8118906" cy="1891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47B481B-D093-2ED3-942C-B87A619E7F80}"/>
              </a:ext>
            </a:extLst>
          </p:cNvPr>
          <p:cNvSpPr txBox="1"/>
          <p:nvPr/>
        </p:nvSpPr>
        <p:spPr>
          <a:xfrm>
            <a:off x="19838631" y="26203091"/>
            <a:ext cx="71078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 me!</a:t>
            </a: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BB259984-45D2-8067-92D3-05D187FC6C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5738" y="313305"/>
            <a:ext cx="22826662" cy="5970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GB" sz="1150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Building the UKDRI </a:t>
            </a:r>
          </a:p>
          <a:p>
            <a:r>
              <a:rPr lang="en-GB" sz="1150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Informatics community</a:t>
            </a:r>
            <a:br>
              <a:rPr lang="en-GB" sz="7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7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7400" dirty="0">
              <a:solidFill>
                <a:srgbClr val="00326E"/>
              </a:solidFill>
              <a:latin typeface="Arial Bold" charset="0"/>
            </a:endParaRPr>
          </a:p>
        </p:txBody>
      </p:sp>
      <p:sp>
        <p:nvSpPr>
          <p:cNvPr id="19" name="Text Box 8">
            <a:extLst>
              <a:ext uri="{FF2B5EF4-FFF2-40B4-BE49-F238E27FC236}">
                <a16:creationId xmlns:a16="http://schemas.microsoft.com/office/drawing/2014/main" id="{F5E532B6-F8D4-29C6-6C04-8F883FE15C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5738" y="3992961"/>
            <a:ext cx="17373600" cy="995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358" tIns="45681" rIns="91358" bIns="45681">
            <a:spAutoFit/>
          </a:bodyPr>
          <a:lstStyle>
            <a:lvl1pPr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GB" altLang="en-US" sz="8800" baseline="30000" dirty="0">
                <a:solidFill>
                  <a:schemeClr val="bg1"/>
                </a:solidFill>
                <a:latin typeface="Arial Bold" charset="0"/>
              </a:rPr>
              <a:t>ECR Informatics Committee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D5AE908-01AC-9B1B-237C-65D2E5EF53D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32164" y="40546750"/>
            <a:ext cx="7453143" cy="231748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2B4C0BC-9AF2-CBDE-3F93-F01F5F7C85A4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5955" t="14179" r="65688" b="26134"/>
          <a:stretch/>
        </p:blipFill>
        <p:spPr>
          <a:xfrm>
            <a:off x="8980637" y="22933540"/>
            <a:ext cx="1368152" cy="138322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4863E2B-AAE1-5545-7B9D-6C2E6D03109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5955" t="14179" r="65688" b="26134"/>
          <a:stretch/>
        </p:blipFill>
        <p:spPr>
          <a:xfrm>
            <a:off x="14567805" y="24716240"/>
            <a:ext cx="1368152" cy="138322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EE9A746-B002-1BDC-C2D2-39D01ED65774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5955" t="14179" r="65688" b="26134"/>
          <a:stretch/>
        </p:blipFill>
        <p:spPr>
          <a:xfrm>
            <a:off x="3048176" y="24158297"/>
            <a:ext cx="1368152" cy="138322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4B4A49F-F165-6974-FBAA-D2978353C279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5955" t="14179" r="65688" b="26134"/>
          <a:stretch/>
        </p:blipFill>
        <p:spPr>
          <a:xfrm>
            <a:off x="17427254" y="22296602"/>
            <a:ext cx="1368152" cy="138322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DF74F6D-63E0-D2F7-0F76-4A779323BCD6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15955" t="14179" r="65688" b="26134"/>
          <a:stretch/>
        </p:blipFill>
        <p:spPr>
          <a:xfrm>
            <a:off x="25004461" y="23597082"/>
            <a:ext cx="1368152" cy="138322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8E37740-D7B1-BF29-78F7-AE7C1C4E2FBD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5955" t="14179" r="65688" b="26134"/>
          <a:stretch/>
        </p:blipFill>
        <p:spPr>
          <a:xfrm>
            <a:off x="28234581" y="18622520"/>
            <a:ext cx="1368152" cy="138322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E649A5A-5321-8499-03AF-17A4ACC27A24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15955" t="14179" r="65688" b="26134"/>
          <a:stretch/>
        </p:blipFill>
        <p:spPr>
          <a:xfrm>
            <a:off x="13769454" y="18041578"/>
            <a:ext cx="1368152" cy="138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067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1660</TotalTime>
  <Words>120</Words>
  <Application>Microsoft Macintosh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 Bold</vt:lpstr>
      <vt:lpstr>Times</vt:lpstr>
      <vt:lpstr>Arial</vt:lpstr>
      <vt:lpstr>Calibri</vt:lpstr>
      <vt:lpstr>Calibri Light</vt:lpstr>
      <vt:lpstr>Office Theme</vt:lpstr>
      <vt:lpstr>PowerPoint Presentation</vt:lpstr>
    </vt:vector>
  </TitlesOfParts>
  <Company>UCL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Media Resources</dc:creator>
  <cp:lastModifiedBy>Maat, Christina</cp:lastModifiedBy>
  <cp:revision>56</cp:revision>
  <cp:lastPrinted>2024-01-17T09:47:50Z</cp:lastPrinted>
  <dcterms:created xsi:type="dcterms:W3CDTF">2005-07-18T13:37:23Z</dcterms:created>
  <dcterms:modified xsi:type="dcterms:W3CDTF">2024-01-17T09:49:35Z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bjective-Id">
    <vt:lpwstr>A2889030</vt:lpwstr>
  </property>
  <property fmtid="{D5CDD505-2E9C-101B-9397-08002B2CF9AE}" pid="3" name="Objective-Title">
    <vt:lpwstr>DRI_Poster_FullColour_Portrait</vt:lpwstr>
  </property>
  <property fmtid="{D5CDD505-2E9C-101B-9397-08002B2CF9AE}" pid="4" name="Objective-Comment">
    <vt:lpwstr/>
  </property>
  <property fmtid="{D5CDD505-2E9C-101B-9397-08002B2CF9AE}" pid="5" name="Objective-CreationStamp">
    <vt:filetime>2017-09-20T09:57:18Z</vt:filetime>
  </property>
  <property fmtid="{D5CDD505-2E9C-101B-9397-08002B2CF9AE}" pid="6" name="Objective-IsApproved">
    <vt:bool>false</vt:bool>
  </property>
  <property fmtid="{D5CDD505-2E9C-101B-9397-08002B2CF9AE}" pid="7" name="Objective-IsPublished">
    <vt:bool>true</vt:bool>
  </property>
  <property fmtid="{D5CDD505-2E9C-101B-9397-08002B2CF9AE}" pid="8" name="Objective-DatePublished">
    <vt:filetime>2018-01-04T11:46:06Z</vt:filetime>
  </property>
  <property fmtid="{D5CDD505-2E9C-101B-9397-08002B2CF9AE}" pid="9" name="Objective-ModificationStamp">
    <vt:filetime>2018-01-04T11:46:06Z</vt:filetime>
  </property>
  <property fmtid="{D5CDD505-2E9C-101B-9397-08002B2CF9AE}" pid="10" name="Objective-Owner">
    <vt:lpwstr>LHolmes2</vt:lpwstr>
  </property>
  <property fmtid="{D5CDD505-2E9C-101B-9397-08002B2CF9AE}" pid="11" name="Objective-Path">
    <vt:lpwstr>Objective Global Folder:MRC FILEPLAN:SCIENCE:Research Portfolio:Neurology:Neurology Other:Dementia:UK Dementia Research Institute (DRI):DRI establishment:Communication workstream:*BRAND ASSETS:Research posters:</vt:lpwstr>
  </property>
  <property fmtid="{D5CDD505-2E9C-101B-9397-08002B2CF9AE}" pid="12" name="Objective-Parent">
    <vt:lpwstr>Research posters</vt:lpwstr>
  </property>
  <property fmtid="{D5CDD505-2E9C-101B-9397-08002B2CF9AE}" pid="13" name="Objective-State">
    <vt:lpwstr>Published</vt:lpwstr>
  </property>
  <property fmtid="{D5CDD505-2E9C-101B-9397-08002B2CF9AE}" pid="14" name="Objective-Version">
    <vt:lpwstr>1.0</vt:lpwstr>
  </property>
  <property fmtid="{D5CDD505-2E9C-101B-9397-08002B2CF9AE}" pid="15" name="Objective-VersionNumber">
    <vt:r8>2</vt:r8>
  </property>
  <property fmtid="{D5CDD505-2E9C-101B-9397-08002B2CF9AE}" pid="16" name="Objective-VersionComment">
    <vt:lpwstr>Version 2</vt:lpwstr>
  </property>
  <property fmtid="{D5CDD505-2E9C-101B-9397-08002B2CF9AE}" pid="17" name="Objective-FileNumber">
    <vt:lpwstr/>
  </property>
  <property fmtid="{D5CDD505-2E9C-101B-9397-08002B2CF9AE}" pid="18" name="Objective-Classification">
    <vt:lpwstr>[Inherited - none]</vt:lpwstr>
  </property>
  <property fmtid="{D5CDD505-2E9C-101B-9397-08002B2CF9AE}" pid="19" name="Objective-Caveats">
    <vt:lpwstr>groups: Groups; </vt:lpwstr>
  </property>
  <property fmtid="{D5CDD505-2E9C-101B-9397-08002B2CF9AE}" pid="20" name="Objective-created by (external) [system]">
    <vt:lpwstr/>
  </property>
  <property fmtid="{D5CDD505-2E9C-101B-9397-08002B2CF9AE}" pid="21" name="Objective-date of issue [system]">
    <vt:lpwstr/>
  </property>
</Properties>
</file>